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  <p:sldMasterId id="2147483746" r:id="rId5"/>
    <p:sldMasterId id="2147483764" r:id="rId6"/>
    <p:sldMasterId id="2147483758" r:id="rId7"/>
  </p:sldMasterIdLst>
  <p:notesMasterIdLst>
    <p:notesMasterId r:id="rId12"/>
  </p:notesMasterIdLst>
  <p:handoutMasterIdLst>
    <p:handoutMasterId r:id="rId13"/>
  </p:handoutMasterIdLst>
  <p:sldIdLst>
    <p:sldId id="328" r:id="rId8"/>
    <p:sldId id="318" r:id="rId9"/>
    <p:sldId id="327" r:id="rId10"/>
    <p:sldId id="325" r:id="rId11"/>
  </p:sldIdLst>
  <p:sldSz cx="6858000" cy="51435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A26"/>
    <a:srgbClr val="424245"/>
    <a:srgbClr val="EB222A"/>
    <a:srgbClr val="D43B32"/>
    <a:srgbClr val="69B4FF"/>
    <a:srgbClr val="8B0B04"/>
    <a:srgbClr val="F26531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05" autoAdjust="0"/>
    <p:restoredTop sz="94558" autoAdjust="0"/>
  </p:normalViewPr>
  <p:slideViewPr>
    <p:cSldViewPr>
      <p:cViewPr varScale="1">
        <p:scale>
          <a:sx n="145" d="100"/>
          <a:sy n="145" d="100"/>
        </p:scale>
        <p:origin x="780" y="8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9CC64C5E-2040-46EB-9E1D-38CF1ABC7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5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218D510F-CECE-4050-B0E7-048BE73A9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41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57467-989D-4438-B411-8692E687157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0" y="1581150"/>
            <a:ext cx="6858000" cy="1376414"/>
          </a:xfrm>
          <a:prstGeom prst="rect">
            <a:avLst/>
          </a:prstGeom>
        </p:spPr>
        <p:txBody>
          <a:bodyPr anchor="ctr" anchorCtr="0"/>
          <a:lstStyle>
            <a:lvl1pPr>
              <a:defRPr kumimoji="0" lang="en-US" sz="375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0" y="2724150"/>
            <a:ext cx="6858000" cy="838200"/>
          </a:xfrm>
          <a:prstGeom prst="rect">
            <a:avLst/>
          </a:prstGeom>
        </p:spPr>
        <p:txBody>
          <a:bodyPr/>
          <a:lstStyle>
            <a:lvl1pPr algn="ctr">
              <a:buNone/>
              <a:def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200150"/>
            <a:ext cx="1428750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943100" y="1200150"/>
            <a:ext cx="4572000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172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600" y="1257300"/>
            <a:ext cx="6343650" cy="3028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D43B32"/>
              </a:buCl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marL="204788" marR="0" lvl="0" indent="-204788" algn="l" defTabSz="685800" rtl="0" eaLnBrk="1" fontAlgn="base" latinLnBrk="0" hangingPunct="1">
              <a:lnSpc>
                <a:spcPct val="100000"/>
              </a:lnSpc>
              <a:spcBef>
                <a:spcPts val="431"/>
              </a:spcBef>
              <a:spcAft>
                <a:spcPct val="0"/>
              </a:spcAft>
              <a:buClr>
                <a:srgbClr val="D43B32"/>
              </a:buClr>
              <a:buSzPct val="100000"/>
              <a:buFont typeface="Wingdings" pitchFamily="2" charset="2"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5056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314450"/>
            <a:ext cx="6286500" cy="2971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050"/>
              </a:spcBef>
              <a:buClrTx/>
              <a:defRPr sz="30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lnSpc>
                <a:spcPct val="100000"/>
              </a:lnSpc>
              <a:spcBef>
                <a:spcPts val="675"/>
              </a:spcBef>
              <a:defRPr sz="2700"/>
            </a:lvl2pPr>
            <a:lvl3pPr>
              <a:lnSpc>
                <a:spcPct val="100000"/>
              </a:lnSpc>
              <a:spcBef>
                <a:spcPts val="900"/>
              </a:spcBef>
              <a:defRPr sz="2100"/>
            </a:lvl3pPr>
            <a:lvl4pPr>
              <a:lnSpc>
                <a:spcPct val="100000"/>
              </a:lnSpc>
              <a:spcBef>
                <a:spcPts val="900"/>
              </a:spcBef>
              <a:defRPr/>
            </a:lvl4pPr>
            <a:lvl5pPr>
              <a:lnSpc>
                <a:spcPct val="100000"/>
              </a:lnSpc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645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28600" y="1200150"/>
            <a:ext cx="3086100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543300" y="1200150"/>
            <a:ext cx="2968943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999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365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200150"/>
            <a:ext cx="1428750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943100" y="1200150"/>
            <a:ext cx="4572000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2317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600" y="1257300"/>
            <a:ext cx="6343650" cy="3028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D43B32"/>
              </a:buCl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marL="204788" marR="0" lvl="0" indent="-204788" algn="l" defTabSz="685800" rtl="0" eaLnBrk="1" fontAlgn="base" latinLnBrk="0" hangingPunct="1">
              <a:lnSpc>
                <a:spcPct val="100000"/>
              </a:lnSpc>
              <a:spcBef>
                <a:spcPts val="431"/>
              </a:spcBef>
              <a:spcAft>
                <a:spcPct val="0"/>
              </a:spcAft>
              <a:buClr>
                <a:srgbClr val="D43B32"/>
              </a:buClr>
              <a:buSzPct val="100000"/>
              <a:buFont typeface="Wingdings" pitchFamily="2" charset="2"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457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314450"/>
            <a:ext cx="6286500" cy="2971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050"/>
              </a:spcBef>
              <a:buClrTx/>
              <a:defRPr sz="30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lnSpc>
                <a:spcPct val="100000"/>
              </a:lnSpc>
              <a:spcBef>
                <a:spcPts val="675"/>
              </a:spcBef>
              <a:defRPr sz="2700"/>
            </a:lvl2pPr>
            <a:lvl3pPr>
              <a:lnSpc>
                <a:spcPct val="100000"/>
              </a:lnSpc>
              <a:spcBef>
                <a:spcPts val="900"/>
              </a:spcBef>
              <a:defRPr sz="2100"/>
            </a:lvl3pPr>
            <a:lvl4pPr>
              <a:lnSpc>
                <a:spcPct val="100000"/>
              </a:lnSpc>
              <a:spcBef>
                <a:spcPts val="900"/>
              </a:spcBef>
              <a:defRPr/>
            </a:lvl4pPr>
            <a:lvl5pPr>
              <a:lnSpc>
                <a:spcPct val="100000"/>
              </a:lnSpc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28600" y="1200150"/>
            <a:ext cx="3086100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543300" y="1200150"/>
            <a:ext cx="2968943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200150"/>
            <a:ext cx="1428750" cy="297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943100" y="1200150"/>
            <a:ext cx="4572000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600" y="1257300"/>
            <a:ext cx="6343650" cy="3028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D43B32"/>
              </a:buCl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marL="204788" marR="0" lvl="0" indent="-204788" algn="l" defTabSz="685800" rtl="0" eaLnBrk="1" fontAlgn="base" latinLnBrk="0" hangingPunct="1">
              <a:lnSpc>
                <a:spcPct val="100000"/>
              </a:lnSpc>
              <a:spcBef>
                <a:spcPts val="431"/>
              </a:spcBef>
              <a:spcAft>
                <a:spcPct val="0"/>
              </a:spcAft>
              <a:buClr>
                <a:srgbClr val="D43B32"/>
              </a:buClr>
              <a:buSzPct val="100000"/>
              <a:buFont typeface="Wingdings" pitchFamily="2" charset="2"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314450"/>
            <a:ext cx="6286500" cy="29718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050"/>
              </a:spcBef>
              <a:buClrTx/>
              <a:defRPr sz="30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lnSpc>
                <a:spcPct val="100000"/>
              </a:lnSpc>
              <a:spcBef>
                <a:spcPts val="675"/>
              </a:spcBef>
              <a:defRPr sz="2700"/>
            </a:lvl2pPr>
            <a:lvl3pPr>
              <a:lnSpc>
                <a:spcPct val="100000"/>
              </a:lnSpc>
              <a:spcBef>
                <a:spcPts val="900"/>
              </a:spcBef>
              <a:defRPr sz="2100"/>
            </a:lvl3pPr>
            <a:lvl4pPr>
              <a:lnSpc>
                <a:spcPct val="100000"/>
              </a:lnSpc>
              <a:spcBef>
                <a:spcPts val="900"/>
              </a:spcBef>
              <a:defRPr/>
            </a:lvl4pPr>
            <a:lvl5pPr>
              <a:lnSpc>
                <a:spcPct val="100000"/>
              </a:lnSpc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299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28600" y="1200150"/>
            <a:ext cx="3086100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543300" y="1200150"/>
            <a:ext cx="2968943" cy="2971800"/>
          </a:xfrm>
          <a:prstGeom prst="rect">
            <a:avLst/>
          </a:prstGeom>
        </p:spPr>
        <p:txBody>
          <a:bodyPr/>
          <a:lstStyle>
            <a:lvl1pPr>
              <a:buClrTx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702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228600" y="205978"/>
            <a:ext cx="6343650" cy="8572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70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" y="133350"/>
            <a:ext cx="10915650" cy="7277100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9550"/>
            <a:ext cx="3468343" cy="1075292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1428750"/>
            <a:ext cx="6858000" cy="0"/>
          </a:xfrm>
          <a:prstGeom prst="line">
            <a:avLst/>
          </a:prstGeom>
          <a:ln w="19050">
            <a:solidFill>
              <a:srgbClr val="EB22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27332" y="5143500"/>
            <a:ext cx="6885332" cy="19050"/>
          </a:xfrm>
          <a:prstGeom prst="line">
            <a:avLst/>
          </a:prstGeom>
          <a:ln w="276225" cmpd="sng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123950"/>
            <a:ext cx="6858000" cy="0"/>
          </a:xfrm>
          <a:prstGeom prst="line">
            <a:avLst/>
          </a:prstGeom>
          <a:ln w="28575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57150"/>
            <a:ext cx="6858000" cy="0"/>
          </a:xfrm>
          <a:prstGeom prst="line">
            <a:avLst/>
          </a:prstGeom>
          <a:ln w="146050" cmpd="thickThin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4966">
            <a:off x="3074705" y="1774149"/>
            <a:ext cx="5859118" cy="5208105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76750"/>
            <a:ext cx="1657350" cy="514350"/>
          </a:xfrm>
          <a:prstGeom prst="rect">
            <a:avLst/>
          </a:prstGeom>
        </p:spPr>
      </p:pic>
      <p:cxnSp>
        <p:nvCxnSpPr>
          <p:cNvPr id="25" name="Straight Connector 24"/>
          <p:cNvCxnSpPr/>
          <p:nvPr userDrawn="1"/>
        </p:nvCxnSpPr>
        <p:spPr>
          <a:xfrm>
            <a:off x="0" y="5143500"/>
            <a:ext cx="6858000" cy="19050"/>
          </a:xfrm>
          <a:prstGeom prst="line">
            <a:avLst/>
          </a:prstGeom>
          <a:ln w="276225" cmpd="sng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0" r:id="rId2"/>
    <p:sldLayoutId id="2147483752" r:id="rId3"/>
    <p:sldLayoutId id="2147483754" r:id="rId4"/>
    <p:sldLayoutId id="2147483755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300" b="1" kern="1200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9pPr>
    </p:titleStyle>
    <p:bodyStyle>
      <a:lvl1pPr marL="204788" indent="-204788" algn="l" rtl="0" fontAlgn="base">
        <a:spcBef>
          <a:spcPts val="431"/>
        </a:spcBef>
        <a:spcAft>
          <a:spcPct val="0"/>
        </a:spcAft>
        <a:buClr>
          <a:srgbClr val="F26531"/>
        </a:buClr>
        <a:buSzPct val="100000"/>
        <a:buFont typeface="Wingdings" pitchFamily="2" charset="2"/>
        <a:buChar char="§"/>
        <a:defRPr sz="3000" b="1" kern="1200">
          <a:solidFill>
            <a:srgbClr val="F26531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marL="410766" indent="-171450" algn="l" rtl="0" fontAlgn="base">
        <a:spcBef>
          <a:spcPts val="900"/>
        </a:spcBef>
        <a:spcAft>
          <a:spcPct val="0"/>
        </a:spcAft>
        <a:buClr>
          <a:schemeClr val="tx1"/>
        </a:buClr>
        <a:buSzPct val="110000"/>
        <a:buFont typeface="Arial" charset="0"/>
        <a:buChar char="•"/>
        <a:defRPr sz="2700" kern="1200">
          <a:solidFill>
            <a:schemeClr val="tx1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marL="616744" indent="-171450" algn="l" rtl="0" fontAlgn="base">
        <a:spcBef>
          <a:spcPts val="900"/>
        </a:spcBef>
        <a:spcAft>
          <a:spcPct val="0"/>
        </a:spcAft>
        <a:buClr>
          <a:srgbClr val="595959"/>
        </a:buClr>
        <a:buSzPct val="100000"/>
        <a:buFont typeface="Arial" charset="0"/>
        <a:buChar char="•"/>
        <a:defRPr sz="1800"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marL="822722" indent="-171450" algn="l" rtl="0" fontAlgn="base">
        <a:spcBef>
          <a:spcPts val="9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marL="1028700" indent="-171450" algn="l" rtl="0" fontAlgn="base">
        <a:spcBef>
          <a:spcPts val="900"/>
        </a:spcBef>
        <a:spcAft>
          <a:spcPct val="0"/>
        </a:spcAft>
        <a:buClr>
          <a:srgbClr val="595959"/>
        </a:buClr>
        <a:buSzPct val="85000"/>
        <a:buFont typeface="Arial" charset="0"/>
        <a:buChar char="•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123950"/>
            <a:ext cx="6858000" cy="0"/>
          </a:xfrm>
          <a:prstGeom prst="line">
            <a:avLst/>
          </a:prstGeom>
          <a:ln w="28575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57150"/>
            <a:ext cx="6858000" cy="0"/>
          </a:xfrm>
          <a:prstGeom prst="line">
            <a:avLst/>
          </a:prstGeom>
          <a:ln w="146050" cmpd="thickThin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4966">
            <a:off x="3074705" y="1774149"/>
            <a:ext cx="5859118" cy="5208105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76750"/>
            <a:ext cx="1657350" cy="514350"/>
          </a:xfrm>
          <a:prstGeom prst="rect">
            <a:avLst/>
          </a:prstGeom>
        </p:spPr>
      </p:pic>
      <p:cxnSp>
        <p:nvCxnSpPr>
          <p:cNvPr id="25" name="Straight Connector 24"/>
          <p:cNvCxnSpPr/>
          <p:nvPr userDrawn="1"/>
        </p:nvCxnSpPr>
        <p:spPr>
          <a:xfrm>
            <a:off x="0" y="5143500"/>
            <a:ext cx="6858000" cy="19050"/>
          </a:xfrm>
          <a:prstGeom prst="line">
            <a:avLst/>
          </a:prstGeom>
          <a:ln w="276225" cmpd="sng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14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300" b="1" kern="1200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9pPr>
    </p:titleStyle>
    <p:bodyStyle>
      <a:lvl1pPr marL="204788" indent="-204788" algn="l" rtl="0" fontAlgn="base">
        <a:spcBef>
          <a:spcPts val="431"/>
        </a:spcBef>
        <a:spcAft>
          <a:spcPct val="0"/>
        </a:spcAft>
        <a:buClr>
          <a:srgbClr val="F26531"/>
        </a:buClr>
        <a:buSzPct val="100000"/>
        <a:buFont typeface="Wingdings" pitchFamily="2" charset="2"/>
        <a:buChar char="§"/>
        <a:defRPr sz="3000" b="1" kern="1200">
          <a:solidFill>
            <a:srgbClr val="F26531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marL="410766" indent="-171450" algn="l" rtl="0" fontAlgn="base">
        <a:spcBef>
          <a:spcPts val="900"/>
        </a:spcBef>
        <a:spcAft>
          <a:spcPct val="0"/>
        </a:spcAft>
        <a:buClr>
          <a:schemeClr val="tx1"/>
        </a:buClr>
        <a:buSzPct val="110000"/>
        <a:buFont typeface="Arial" charset="0"/>
        <a:buChar char="•"/>
        <a:defRPr sz="2700" kern="1200">
          <a:solidFill>
            <a:schemeClr val="tx1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marL="616744" indent="-171450" algn="l" rtl="0" fontAlgn="base">
        <a:spcBef>
          <a:spcPts val="900"/>
        </a:spcBef>
        <a:spcAft>
          <a:spcPct val="0"/>
        </a:spcAft>
        <a:buClr>
          <a:srgbClr val="595959"/>
        </a:buClr>
        <a:buSzPct val="100000"/>
        <a:buFont typeface="Arial" charset="0"/>
        <a:buChar char="•"/>
        <a:defRPr sz="1800"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marL="822722" indent="-171450" algn="l" rtl="0" fontAlgn="base">
        <a:spcBef>
          <a:spcPts val="9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marL="1028700" indent="-171450" algn="l" rtl="0" fontAlgn="base">
        <a:spcBef>
          <a:spcPts val="900"/>
        </a:spcBef>
        <a:spcAft>
          <a:spcPct val="0"/>
        </a:spcAft>
        <a:buClr>
          <a:srgbClr val="595959"/>
        </a:buClr>
        <a:buSzPct val="85000"/>
        <a:buFont typeface="Arial" charset="0"/>
        <a:buChar char="•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0" y="57150"/>
            <a:ext cx="6858000" cy="0"/>
          </a:xfrm>
          <a:prstGeom prst="line">
            <a:avLst/>
          </a:prstGeom>
          <a:ln w="146050" cmpd="thickThin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 userDrawn="1"/>
        </p:nvCxnSpPr>
        <p:spPr>
          <a:xfrm>
            <a:off x="-76200" y="5143500"/>
            <a:ext cx="7086600" cy="0"/>
          </a:xfrm>
          <a:prstGeom prst="line">
            <a:avLst/>
          </a:prstGeom>
          <a:ln w="276225" cmpd="sng">
            <a:solidFill>
              <a:srgbClr val="4242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300" b="1" kern="1200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000" b="1">
          <a:solidFill>
            <a:srgbClr val="8B0B04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9pPr>
    </p:titleStyle>
    <p:bodyStyle>
      <a:lvl1pPr marL="204788" indent="-204788" algn="l" rtl="0" fontAlgn="base">
        <a:spcBef>
          <a:spcPts val="431"/>
        </a:spcBef>
        <a:spcAft>
          <a:spcPct val="0"/>
        </a:spcAft>
        <a:buClr>
          <a:srgbClr val="F26531"/>
        </a:buClr>
        <a:buSzPct val="100000"/>
        <a:buFont typeface="Wingdings" pitchFamily="2" charset="2"/>
        <a:buChar char="§"/>
        <a:defRPr sz="3000" b="1" kern="1200">
          <a:solidFill>
            <a:srgbClr val="F26531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1pPr>
      <a:lvl2pPr marL="410766" indent="-171450" algn="l" rtl="0" fontAlgn="base">
        <a:spcBef>
          <a:spcPts val="900"/>
        </a:spcBef>
        <a:spcAft>
          <a:spcPct val="0"/>
        </a:spcAft>
        <a:buClr>
          <a:schemeClr val="tx1"/>
        </a:buClr>
        <a:buSzPct val="110000"/>
        <a:buFont typeface="Arial" charset="0"/>
        <a:buChar char="•"/>
        <a:defRPr sz="2700" kern="1200">
          <a:solidFill>
            <a:schemeClr val="tx1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2pPr>
      <a:lvl3pPr marL="616744" indent="-171450" algn="l" rtl="0" fontAlgn="base">
        <a:spcBef>
          <a:spcPts val="900"/>
        </a:spcBef>
        <a:spcAft>
          <a:spcPct val="0"/>
        </a:spcAft>
        <a:buClr>
          <a:srgbClr val="595959"/>
        </a:buClr>
        <a:buSzPct val="100000"/>
        <a:buFont typeface="Arial" charset="0"/>
        <a:buChar char="•"/>
        <a:defRPr sz="1800"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3pPr>
      <a:lvl4pPr marL="822722" indent="-171450" algn="l" rtl="0" fontAlgn="base">
        <a:spcBef>
          <a:spcPts val="9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4pPr>
      <a:lvl5pPr marL="1028700" indent="-171450" algn="l" rtl="0" fontAlgn="base">
        <a:spcBef>
          <a:spcPts val="900"/>
        </a:spcBef>
        <a:spcAft>
          <a:spcPct val="0"/>
        </a:spcAft>
        <a:buClr>
          <a:srgbClr val="595959"/>
        </a:buClr>
        <a:buSzPct val="85000"/>
        <a:buFont typeface="Arial" charset="0"/>
        <a:buChar char="•"/>
        <a:defRPr kern="1200">
          <a:solidFill>
            <a:srgbClr val="595959"/>
          </a:solidFill>
          <a:latin typeface="Corbel" pitchFamily="34" charset="0"/>
          <a:ea typeface="Fedra Sans Alt Std Bold" pitchFamily="50" charset="0"/>
          <a:cs typeface="Fedra Sans Alt Std Bold" pitchFamily="50" charset="0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p15b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21A773-8E62-7052-6DFA-3132BC31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1D58ED-23B1-9751-DC95-0E2C8027B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5" y="134311"/>
            <a:ext cx="6858000" cy="487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8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8278420"/>
              </p:ext>
            </p:extLst>
          </p:nvPr>
        </p:nvGraphicFramePr>
        <p:xfrm>
          <a:off x="0" y="824979"/>
          <a:ext cx="6858000" cy="49003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0328">
                  <a:extLst>
                    <a:ext uri="{9D8B030D-6E8A-4147-A177-3AD203B41FA5}">
                      <a16:colId xmlns:a16="http://schemas.microsoft.com/office/drawing/2014/main" val="2963451649"/>
                    </a:ext>
                  </a:extLst>
                </a:gridCol>
                <a:gridCol w="236482">
                  <a:extLst>
                    <a:ext uri="{9D8B030D-6E8A-4147-A177-3AD203B41FA5}">
                      <a16:colId xmlns:a16="http://schemas.microsoft.com/office/drawing/2014/main" val="3243956347"/>
                    </a:ext>
                  </a:extLst>
                </a:gridCol>
                <a:gridCol w="5145692">
                  <a:extLst>
                    <a:ext uri="{9D8B030D-6E8A-4147-A177-3AD203B41FA5}">
                      <a16:colId xmlns:a16="http://schemas.microsoft.com/office/drawing/2014/main" val="3274183724"/>
                    </a:ext>
                  </a:extLst>
                </a:gridCol>
                <a:gridCol w="825498">
                  <a:extLst>
                    <a:ext uri="{9D8B030D-6E8A-4147-A177-3AD203B41FA5}">
                      <a16:colId xmlns:a16="http://schemas.microsoft.com/office/drawing/2014/main" val="3529979801"/>
                    </a:ext>
                  </a:extLst>
                </a:gridCol>
              </a:tblGrid>
              <a:tr h="273804"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Fact</a:t>
                      </a:r>
                    </a:p>
                  </a:txBody>
                  <a:tcPr marL="68580" marR="68580" marT="34290" marB="34290">
                    <a:solidFill>
                      <a:srgbClr val="4242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Amount</a:t>
                      </a:r>
                    </a:p>
                  </a:txBody>
                  <a:tcPr marL="68580" marR="68580" marT="34290" marB="34290">
                    <a:solidFill>
                      <a:srgbClr val="4242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32476"/>
                  </a:ext>
                </a:extLst>
              </a:tr>
              <a:tr h="273804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Franklin Gothic Medium" panose="020B0603020102020204" pitchFamily="34" charset="0"/>
                        </a:rPr>
                        <a:t>Paid</a:t>
                      </a:r>
                    </a:p>
                    <a:p>
                      <a:pPr algn="ctr"/>
                      <a:r>
                        <a:rPr lang="en-US" sz="1200" dirty="0">
                          <a:latin typeface="Franklin Gothic Medium" panose="020B0603020102020204" pitchFamily="34" charset="0"/>
                        </a:rPr>
                        <a:t>to pastor</a:t>
                      </a:r>
                      <a:endParaRPr lang="en-US" sz="12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A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b="0" dirty="0">
                          <a:latin typeface="Franklin Gothic Medium" panose="020B0603020102020204" pitchFamily="34" charset="0"/>
                        </a:rPr>
                        <a:t>Cash</a:t>
                      </a:r>
                      <a:r>
                        <a:rPr lang="en-US" sz="1400" b="0" baseline="0" dirty="0">
                          <a:latin typeface="Franklin Gothic Medium" panose="020B0603020102020204" pitchFamily="34" charset="0"/>
                        </a:rPr>
                        <a:t> s</a:t>
                      </a:r>
                      <a:r>
                        <a:rPr lang="en-US" sz="1400" b="0" dirty="0">
                          <a:latin typeface="Franklin Gothic Medium" panose="020B0603020102020204" pitchFamily="34" charset="0"/>
                        </a:rPr>
                        <a:t>alary paid (should agree</a:t>
                      </a:r>
                      <a:r>
                        <a:rPr lang="en-US" sz="1400" b="0" baseline="0" dirty="0">
                          <a:latin typeface="Franklin Gothic Medium" panose="020B0603020102020204" pitchFamily="34" charset="0"/>
                        </a:rPr>
                        <a:t> to</a:t>
                      </a:r>
                      <a:r>
                        <a:rPr lang="en-US" sz="1400" b="0" dirty="0">
                          <a:latin typeface="Franklin Gothic Medium" panose="020B0603020102020204" pitchFamily="34" charset="0"/>
                        </a:rPr>
                        <a:t> Benefits</a:t>
                      </a:r>
                      <a:r>
                        <a:rPr lang="en-US" sz="1400" b="0" baseline="0" dirty="0">
                          <a:latin typeface="Franklin Gothic Medium" panose="020B0603020102020204" pitchFamily="34" charset="0"/>
                        </a:rPr>
                        <a:t> Statement </a:t>
                      </a:r>
                      <a:r>
                        <a:rPr lang="en-US" sz="1400" b="0" baseline="0" dirty="0">
                          <a:solidFill>
                            <a:srgbClr val="FF0000"/>
                          </a:solidFill>
                          <a:latin typeface="Franklin Gothic Medium" panose="020B0603020102020204" pitchFamily="34" charset="0"/>
                        </a:rPr>
                        <a:t>and include Moving Expenses paid by the church)</a:t>
                      </a:r>
                      <a:endParaRPr lang="en-US" sz="1400" b="0" i="0" dirty="0">
                        <a:solidFill>
                          <a:srgbClr val="FF0000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$45,600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0569355"/>
                  </a:ext>
                </a:extLst>
              </a:tr>
              <a:tr h="2738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B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Cash housing allowance (should agree to Benefits Statement) 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$12,000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82895686"/>
                  </a:ext>
                </a:extLst>
              </a:tr>
              <a:tr h="286848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Franklin Gothic Medium" panose="020B0603020102020204" pitchFamily="34" charset="0"/>
                        </a:rPr>
                        <a:t>Withheld</a:t>
                      </a:r>
                      <a:r>
                        <a:rPr lang="en-US" sz="1200" baseline="0" dirty="0">
                          <a:latin typeface="Franklin Gothic Medium" panose="020B0603020102020204" pitchFamily="34" charset="0"/>
                        </a:rPr>
                        <a:t> from pastor’s paycheck</a:t>
                      </a:r>
                      <a:endParaRPr lang="en-US" sz="12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C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UMPIP 403(b)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</a:rPr>
                        <a:t> pre-tax contribution by pastor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$4,000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9186780"/>
                  </a:ext>
                </a:extLst>
              </a:tr>
              <a:tr h="5143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D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Pastor’s medical insurance premiums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</a:rPr>
                        <a:t> (e.g., enrolled in Family 3 plan) if church has active Internal Revenue Code Section 125 Plan</a:t>
                      </a:r>
                      <a:endParaRPr lang="en-US" sz="1400" b="0" i="0" dirty="0">
                        <a:solidFill>
                          <a:srgbClr val="EC0A26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$4,632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69503178"/>
                  </a:ext>
                </a:extLst>
              </a:tr>
              <a:tr h="2738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E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HSA Amounts withheld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</a:rPr>
                        <a:t> from pastor’s paycheck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$2,000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15879930"/>
                  </a:ext>
                </a:extLst>
              </a:tr>
              <a:tr h="273804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Franklin Gothic Medium" panose="020B0603020102020204" pitchFamily="34" charset="0"/>
                        </a:rPr>
                        <a:t>Other</a:t>
                      </a:r>
                    </a:p>
                    <a:p>
                      <a:pPr algn="ctr"/>
                      <a:r>
                        <a:rPr lang="en-US" sz="1200" dirty="0">
                          <a:latin typeface="Franklin Gothic Medium" panose="020B0603020102020204" pitchFamily="34" charset="0"/>
                        </a:rPr>
                        <a:t>significant tax</a:t>
                      </a:r>
                      <a:r>
                        <a:rPr lang="en-US" sz="1200" baseline="0" dirty="0">
                          <a:latin typeface="Franklin Gothic Medium" panose="020B0603020102020204" pitchFamily="34" charset="0"/>
                        </a:rPr>
                        <a:t> items</a:t>
                      </a:r>
                      <a:endParaRPr lang="en-US" sz="12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F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Parsonage/housing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</a:rPr>
                        <a:t> allowance exclusion per resolution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$15,000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6709969"/>
                  </a:ext>
                </a:extLst>
              </a:tr>
              <a:tr h="44190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G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HSA Deposits to pastor’s HSA account by church via West Ohio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</a:rPr>
                        <a:t> Conference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  <a:p>
                      <a:pPr>
                        <a:lnSpc>
                          <a:spcPts val="1280"/>
                        </a:lnSpc>
                      </a:pP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$2,000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05695670"/>
                  </a:ext>
                </a:extLst>
              </a:tr>
              <a:tr h="44190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H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Imputed life insurance income in excess of 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</a:rPr>
                        <a:t>IRS allowance ($100,000 coverage, $50,000 allowed). Imputed income based on employee age, see IRS table in 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Publication 15-B</a:t>
                      </a:r>
                      <a:r>
                        <a:rPr lang="en-US" sz="1400" baseline="0" dirty="0">
                          <a:latin typeface="Franklin Gothic Medium" panose="020B0603020102020204" pitchFamily="34" charset="0"/>
                        </a:rPr>
                        <a:t> under Group Term Life section. Example age = 56 </a:t>
                      </a:r>
                      <a:r>
                        <a:rPr lang="en-US" sz="1400" baseline="0" dirty="0" err="1">
                          <a:latin typeface="Franklin Gothic Medium" panose="020B0603020102020204" pitchFamily="34" charset="0"/>
                        </a:rPr>
                        <a:t>yrs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$258</a:t>
                      </a: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74966178"/>
                  </a:ext>
                </a:extLst>
              </a:tr>
              <a:tr h="44190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60886132"/>
                  </a:ext>
                </a:extLst>
              </a:tr>
              <a:tr h="8226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lang="en-US" sz="1400" b="0" i="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53752537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133350"/>
            <a:ext cx="6343650" cy="857250"/>
          </a:xfrm>
        </p:spPr>
        <p:txBody>
          <a:bodyPr/>
          <a:lstStyle/>
          <a:p>
            <a:pPr algn="ctr"/>
            <a:r>
              <a:rPr lang="en-US" dirty="0"/>
              <a:t>2023 Fact Pattern</a:t>
            </a:r>
          </a:p>
        </p:txBody>
      </p:sp>
    </p:spTree>
    <p:extLst>
      <p:ext uri="{BB962C8B-B14F-4D97-AF65-F5344CB8AC3E}">
        <p14:creationId xmlns:p14="http://schemas.microsoft.com/office/powerpoint/2010/main" val="382502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E727EE5-307C-1BE8-FA16-C22552C6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W-2 Worksheet-Taxable Wage Boxes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517D9E-CC01-9F6E-6D3C-20CB52254B3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842023"/>
            <a:ext cx="6019800" cy="3892021"/>
          </a:xfrm>
        </p:spPr>
      </p:pic>
    </p:spTree>
    <p:extLst>
      <p:ext uri="{BB962C8B-B14F-4D97-AF65-F5344CB8AC3E}">
        <p14:creationId xmlns:p14="http://schemas.microsoft.com/office/powerpoint/2010/main" val="136178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8C77B-84BA-2554-588B-8619C585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Example 2023 Clergy W-2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3FE813-866E-CB95-78AF-3865C6D09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00" y="742950"/>
            <a:ext cx="5710400" cy="36115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23F801-EB38-EE25-BD85-29E3EB299138}"/>
              </a:ext>
            </a:extLst>
          </p:cNvPr>
          <p:cNvSpPr txBox="1"/>
          <p:nvPr/>
        </p:nvSpPr>
        <p:spPr>
          <a:xfrm>
            <a:off x="3657600" y="4476750"/>
            <a:ext cx="267893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School District Income Tax is reported in</a:t>
            </a:r>
          </a:p>
          <a:p>
            <a:r>
              <a:rPr lang="en-US" sz="1000" dirty="0"/>
              <a:t>Box 19; District name and number in Box 20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E3F7B67-0C24-4F6D-C9EE-D40E22D6AB85}"/>
              </a:ext>
            </a:extLst>
          </p:cNvPr>
          <p:cNvCxnSpPr/>
          <p:nvPr/>
        </p:nvCxnSpPr>
        <p:spPr>
          <a:xfrm flipV="1">
            <a:off x="4191000" y="3562350"/>
            <a:ext cx="1066800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F407F82-0CFC-F68E-8079-F2A6148E3AE9}"/>
              </a:ext>
            </a:extLst>
          </p:cNvPr>
          <p:cNvCxnSpPr/>
          <p:nvPr/>
        </p:nvCxnSpPr>
        <p:spPr>
          <a:xfrm flipH="1" flipV="1">
            <a:off x="6167600" y="3553558"/>
            <a:ext cx="76200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A3FBA8C4-0414-772E-144D-A78B8D0BA779}"/>
              </a:ext>
            </a:extLst>
          </p:cNvPr>
          <p:cNvSpPr/>
          <p:nvPr/>
        </p:nvSpPr>
        <p:spPr>
          <a:xfrm>
            <a:off x="4953000" y="3257550"/>
            <a:ext cx="838200" cy="533400"/>
          </a:xfrm>
          <a:prstGeom prst="flowChartConnector">
            <a:avLst/>
          </a:prstGeom>
          <a:noFill/>
          <a:ln w="12700">
            <a:solidFill>
              <a:srgbClr val="8B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454529F1-F50D-3F67-0C60-C0A9C5D06359}"/>
              </a:ext>
            </a:extLst>
          </p:cNvPr>
          <p:cNvSpPr/>
          <p:nvPr/>
        </p:nvSpPr>
        <p:spPr>
          <a:xfrm>
            <a:off x="5791200" y="3257550"/>
            <a:ext cx="609600" cy="533400"/>
          </a:xfrm>
          <a:prstGeom prst="flowChartConnector">
            <a:avLst/>
          </a:prstGeom>
          <a:noFill/>
          <a:ln w="12700">
            <a:solidFill>
              <a:srgbClr val="8B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1073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C Content">
  <a:themeElements>
    <a:clrScheme name="West Ohio">
      <a:dk1>
        <a:srgbClr val="000000"/>
      </a:dk1>
      <a:lt1>
        <a:sysClr val="window" lastClr="FFFFFF"/>
      </a:lt1>
      <a:dk2>
        <a:srgbClr val="7F7F7F"/>
      </a:dk2>
      <a:lt2>
        <a:srgbClr val="F2F2F2"/>
      </a:lt2>
      <a:accent1>
        <a:srgbClr val="8B0B04"/>
      </a:accent1>
      <a:accent2>
        <a:srgbClr val="F26531"/>
      </a:accent2>
      <a:accent3>
        <a:srgbClr val="446888"/>
      </a:accent3>
      <a:accent4>
        <a:srgbClr val="4C6634"/>
      </a:accent4>
      <a:accent5>
        <a:srgbClr val="5F5F5F"/>
      </a:accent5>
      <a:accent6>
        <a:srgbClr val="996633"/>
      </a:accent6>
      <a:hlink>
        <a:srgbClr val="F26531"/>
      </a:hlink>
      <a:folHlink>
        <a:srgbClr val="4E4A4A"/>
      </a:folHlink>
    </a:clrScheme>
    <a:fontScheme name="WOC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12700">
          <a:solidFill>
            <a:srgbClr val="8B0B0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WOC Content">
  <a:themeElements>
    <a:clrScheme name="West Ohio">
      <a:dk1>
        <a:srgbClr val="000000"/>
      </a:dk1>
      <a:lt1>
        <a:sysClr val="window" lastClr="FFFFFF"/>
      </a:lt1>
      <a:dk2>
        <a:srgbClr val="7F7F7F"/>
      </a:dk2>
      <a:lt2>
        <a:srgbClr val="F2F2F2"/>
      </a:lt2>
      <a:accent1>
        <a:srgbClr val="8B0B04"/>
      </a:accent1>
      <a:accent2>
        <a:srgbClr val="F26531"/>
      </a:accent2>
      <a:accent3>
        <a:srgbClr val="446888"/>
      </a:accent3>
      <a:accent4>
        <a:srgbClr val="4C6634"/>
      </a:accent4>
      <a:accent5>
        <a:srgbClr val="5F5F5F"/>
      </a:accent5>
      <a:accent6>
        <a:srgbClr val="996633"/>
      </a:accent6>
      <a:hlink>
        <a:srgbClr val="F26531"/>
      </a:hlink>
      <a:folHlink>
        <a:srgbClr val="4E4A4A"/>
      </a:folHlink>
    </a:clrScheme>
    <a:fontScheme name="WOC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12700">
          <a:solidFill>
            <a:srgbClr val="8B0B0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OC Content">
  <a:themeElements>
    <a:clrScheme name="West Ohio">
      <a:dk1>
        <a:srgbClr val="000000"/>
      </a:dk1>
      <a:lt1>
        <a:sysClr val="window" lastClr="FFFFFF"/>
      </a:lt1>
      <a:dk2>
        <a:srgbClr val="7F7F7F"/>
      </a:dk2>
      <a:lt2>
        <a:srgbClr val="F2F2F2"/>
      </a:lt2>
      <a:accent1>
        <a:srgbClr val="8B0B04"/>
      </a:accent1>
      <a:accent2>
        <a:srgbClr val="F26531"/>
      </a:accent2>
      <a:accent3>
        <a:srgbClr val="446888"/>
      </a:accent3>
      <a:accent4>
        <a:srgbClr val="4C6634"/>
      </a:accent4>
      <a:accent5>
        <a:srgbClr val="5F5F5F"/>
      </a:accent5>
      <a:accent6>
        <a:srgbClr val="996633"/>
      </a:accent6>
      <a:hlink>
        <a:srgbClr val="F26531"/>
      </a:hlink>
      <a:folHlink>
        <a:srgbClr val="4E4A4A"/>
      </a:folHlink>
    </a:clrScheme>
    <a:fontScheme name="WOC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12700">
          <a:solidFill>
            <a:srgbClr val="8B0B0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2EA8F36347B44BB7706B65B101459" ma:contentTypeVersion="9" ma:contentTypeDescription="Create a new document." ma:contentTypeScope="" ma:versionID="4e3b94540b9fdc0f2405e660e68aa62d">
  <xsd:schema xmlns:xsd="http://www.w3.org/2001/XMLSchema" xmlns:xs="http://www.w3.org/2001/XMLSchema" xmlns:p="http://schemas.microsoft.com/office/2006/metadata/properties" xmlns:ns3="94553ef9-0df4-4cdc-ae6a-7b65d067d700" targetNamespace="http://schemas.microsoft.com/office/2006/metadata/properties" ma:root="true" ma:fieldsID="3eb6a4c0b572f8548ed12471311c80c0" ns3:_="">
    <xsd:import namespace="94553ef9-0df4-4cdc-ae6a-7b65d067d7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53ef9-0df4-4cdc-ae6a-7b65d067d7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496E3-CC77-43E6-8AAC-8AE5BDE6FC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1C249E-A5D6-4E1D-A3C5-8CC72B7F9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553ef9-0df4-4cdc-ae6a-7b65d067d7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0F1C3F-B29B-4348-A6FA-FD3217800B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2012 CFO's presentation</Template>
  <TotalTime>1871</TotalTime>
  <Words>194</Words>
  <Application>Microsoft Office PowerPoint</Application>
  <PresentationFormat>Custom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Corbel</vt:lpstr>
      <vt:lpstr>Franklin Gothic Book</vt:lpstr>
      <vt:lpstr>Franklin Gothic Medium</vt:lpstr>
      <vt:lpstr>Wingdings</vt:lpstr>
      <vt:lpstr>Custom Design</vt:lpstr>
      <vt:lpstr>WOC Content</vt:lpstr>
      <vt:lpstr>2_WOC Content</vt:lpstr>
      <vt:lpstr>1_WOC Content</vt:lpstr>
      <vt:lpstr>PowerPoint Presentation</vt:lpstr>
      <vt:lpstr>2023 Fact Pattern</vt:lpstr>
      <vt:lpstr>W-2 Worksheet-Taxable Wage Boxes</vt:lpstr>
      <vt:lpstr>Example 2023 Clergy W-2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bbrownson</dc:creator>
  <cp:lastModifiedBy>Linda Russo</cp:lastModifiedBy>
  <cp:revision>88</cp:revision>
  <cp:lastPrinted>2020-12-02T15:43:49Z</cp:lastPrinted>
  <dcterms:created xsi:type="dcterms:W3CDTF">2012-06-07T21:48:42Z</dcterms:created>
  <dcterms:modified xsi:type="dcterms:W3CDTF">2023-11-27T21:39:41Z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0x01010070E2EA8F36347B44BB7706B65B101459</vt:lpwstr>
  </property>
</Properties>
</file>